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4" r:id="rId8"/>
    <p:sldId id="265" r:id="rId9"/>
    <p:sldId id="266" r:id="rId10"/>
    <p:sldId id="268" r:id="rId11"/>
    <p:sldId id="269" r:id="rId12"/>
    <p:sldId id="270" r:id="rId13"/>
    <p:sldId id="271" r:id="rId14"/>
    <p:sldId id="272" r:id="rId15"/>
    <p:sldId id="273"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58F66C-83A3-4020-930D-70F67C4A02BA}"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1064836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8F66C-83A3-4020-930D-70F67C4A02BA}"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4221219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8F66C-83A3-4020-930D-70F67C4A02BA}"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184987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8F66C-83A3-4020-930D-70F67C4A02BA}"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3849403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58F66C-83A3-4020-930D-70F67C4A02BA}"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697415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58F66C-83A3-4020-930D-70F67C4A02BA}"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311266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58F66C-83A3-4020-930D-70F67C4A02BA}" type="datetimeFigureOut">
              <a:rPr lang="en-US" smtClean="0"/>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301921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58F66C-83A3-4020-930D-70F67C4A02BA}" type="datetimeFigureOut">
              <a:rPr lang="en-US" smtClean="0"/>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4057774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58F66C-83A3-4020-930D-70F67C4A02BA}" type="datetimeFigureOut">
              <a:rPr lang="en-US" smtClean="0"/>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3445698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8F66C-83A3-4020-930D-70F67C4A02BA}"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194631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8F66C-83A3-4020-930D-70F67C4A02BA}"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C32D5-6186-4726-80FC-F7760B67640A}" type="slidenum">
              <a:rPr lang="en-US" smtClean="0"/>
              <a:t>‹#›</a:t>
            </a:fld>
            <a:endParaRPr lang="en-US"/>
          </a:p>
        </p:txBody>
      </p:sp>
    </p:spTree>
    <p:extLst>
      <p:ext uri="{BB962C8B-B14F-4D97-AF65-F5344CB8AC3E}">
        <p14:creationId xmlns:p14="http://schemas.microsoft.com/office/powerpoint/2010/main" val="299687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58F66C-83A3-4020-930D-70F67C4A02BA}" type="datetimeFigureOut">
              <a:rPr lang="en-US" smtClean="0"/>
              <a:t>4/2/2020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C32D5-6186-4726-80FC-F7760B67640A}" type="slidenum">
              <a:rPr lang="en-US" smtClean="0"/>
              <a:t>‹#›</a:t>
            </a:fld>
            <a:endParaRPr lang="en-US"/>
          </a:p>
        </p:txBody>
      </p:sp>
    </p:spTree>
    <p:extLst>
      <p:ext uri="{BB962C8B-B14F-4D97-AF65-F5344CB8AC3E}">
        <p14:creationId xmlns:p14="http://schemas.microsoft.com/office/powerpoint/2010/main" val="1231967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D" dirty="0" smtClean="0"/>
              <a:t>Costumer loyalty</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12736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a:bodyPr>
          <a:lstStyle/>
          <a:p>
            <a:pPr marL="0" indent="0">
              <a:buNone/>
            </a:pPr>
            <a:r>
              <a:rPr lang="en-US" dirty="0" smtClean="0"/>
              <a:t>Though the relationship is positive, research shows there are many differences:</a:t>
            </a:r>
          </a:p>
          <a:p>
            <a:endParaRPr lang="en-US" dirty="0" smtClean="0"/>
          </a:p>
          <a:p>
            <a:pPr marL="514350" indent="-514350">
              <a:buFont typeface="+mj-lt"/>
              <a:buAutoNum type="arabicPeriod"/>
            </a:pPr>
            <a:r>
              <a:rPr lang="en-US" dirty="0" smtClean="0"/>
              <a:t>The effect of customer satisfaction on customer loyalty can vary based on customer demographics and segments, such that it is stronger for some demographic groups and segments than others.</a:t>
            </a:r>
          </a:p>
          <a:p>
            <a:pPr marL="514350" indent="-514350">
              <a:buFont typeface="+mj-lt"/>
              <a:buAutoNum type="arabicPeriod"/>
            </a:pPr>
            <a:r>
              <a:rPr lang="en-US" dirty="0" smtClean="0"/>
              <a:t>The effect of customer satisfaction and customer loyalty, and subsequent financial outcomes for firms, can vary based on industry. </a:t>
            </a:r>
            <a:endParaRPr lang="en-US" dirty="0"/>
          </a:p>
        </p:txBody>
      </p:sp>
    </p:spTree>
    <p:extLst>
      <p:ext uri="{BB962C8B-B14F-4D97-AF65-F5344CB8AC3E}">
        <p14:creationId xmlns:p14="http://schemas.microsoft.com/office/powerpoint/2010/main" val="3186131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85000" lnSpcReduction="10000"/>
          </a:bodyPr>
          <a:lstStyle/>
          <a:p>
            <a:pPr marL="0" indent="0">
              <a:buNone/>
            </a:pPr>
            <a:r>
              <a:rPr lang="en-US" dirty="0" smtClean="0"/>
              <a:t>3.   </a:t>
            </a:r>
            <a:r>
              <a:rPr lang="en-US" dirty="0" smtClean="0"/>
              <a:t>The </a:t>
            </a:r>
            <a:r>
              <a:rPr lang="en-US" dirty="0" smtClean="0"/>
              <a:t>measurement of loyalty—especially for customers is multi-faceted. Customer loyalty includes a variety of outcomes—intentions and behaviors associated with repurchase including word-of-mouth, complaint behaviors, share-of-wallet or the relative proportion of purchasing from a single firm relative to customer's total purchasing, and likelihood to </a:t>
            </a:r>
            <a:r>
              <a:rPr lang="en-US" dirty="0" smtClean="0"/>
              <a:t>recommend.</a:t>
            </a:r>
          </a:p>
          <a:p>
            <a:pPr marL="0" indent="0">
              <a:buNone/>
            </a:pPr>
            <a:r>
              <a:rPr lang="en-US" dirty="0" smtClean="0"/>
              <a:t>4.      </a:t>
            </a:r>
            <a:r>
              <a:rPr lang="en-US" dirty="0" smtClean="0"/>
              <a:t>Customer </a:t>
            </a:r>
            <a:r>
              <a:rPr lang="en-US" dirty="0" smtClean="0"/>
              <a:t>loyalty is influenced, not only by customer satisfaction but also employee satisfaction. Customer loyalty is a function of customer satisfaction. In many firms, especially service-oriented industries such as retailing, health-care, financial services, education, and hospitality the level of satisfaction experienced by front-line employees is a critical component. </a:t>
            </a:r>
            <a:endParaRPr lang="en-US" dirty="0"/>
          </a:p>
        </p:txBody>
      </p:sp>
    </p:spTree>
    <p:extLst>
      <p:ext uri="{BB962C8B-B14F-4D97-AF65-F5344CB8AC3E}">
        <p14:creationId xmlns:p14="http://schemas.microsoft.com/office/powerpoint/2010/main" val="3236442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Commitment-loyalty model</a:t>
            </a:r>
            <a:endParaRPr lang="en-US" dirty="0"/>
          </a:p>
        </p:txBody>
      </p:sp>
      <p:sp>
        <p:nvSpPr>
          <p:cNvPr id="3" name="Content Placeholder 2"/>
          <p:cNvSpPr>
            <a:spLocks noGrp="1"/>
          </p:cNvSpPr>
          <p:nvPr>
            <p:ph idx="1"/>
          </p:nvPr>
        </p:nvSpPr>
        <p:spPr>
          <a:xfrm>
            <a:off x="457200" y="1268760"/>
            <a:ext cx="8229600" cy="5400600"/>
          </a:xfrm>
        </p:spPr>
        <p:txBody>
          <a:bodyPr>
            <a:normAutofit fontScale="92500" lnSpcReduction="20000"/>
          </a:bodyPr>
          <a:lstStyle/>
          <a:p>
            <a:pPr marL="0" indent="0">
              <a:buNone/>
            </a:pPr>
            <a:r>
              <a:rPr lang="en-US" dirty="0" smtClean="0"/>
              <a:t>The customer commitment approach to loyalty is based on the idea that customers with higher commitment toward the brand are also more likely to be loyal toward the brand. Earlier models of customer commitment conceptualized it as a </a:t>
            </a:r>
            <a:r>
              <a:rPr lang="en-US" dirty="0" err="1" smtClean="0"/>
              <a:t>unidimensional</a:t>
            </a:r>
            <a:r>
              <a:rPr lang="en-US" dirty="0" smtClean="0"/>
              <a:t> construct (e.g., </a:t>
            </a:r>
            <a:r>
              <a:rPr lang="en-US" dirty="0" err="1" smtClean="0"/>
              <a:t>Garbarino</a:t>
            </a:r>
            <a:r>
              <a:rPr lang="en-US" dirty="0" smtClean="0"/>
              <a:t> and Johnson 1999; Moorman et al. </a:t>
            </a:r>
            <a:r>
              <a:rPr lang="en-US" dirty="0" smtClean="0"/>
              <a:t>1992. </a:t>
            </a:r>
            <a:r>
              <a:rPr lang="en-US" dirty="0" smtClean="0"/>
              <a:t>The five commitment dimensions include</a:t>
            </a:r>
            <a:r>
              <a:rPr lang="en-US" dirty="0" smtClean="0"/>
              <a:t>:</a:t>
            </a:r>
            <a:endParaRPr lang="en-US" dirty="0" smtClean="0"/>
          </a:p>
          <a:p>
            <a:pPr marL="514350" indent="-514350">
              <a:buFont typeface="+mj-lt"/>
              <a:buAutoNum type="arabicPeriod"/>
            </a:pPr>
            <a:r>
              <a:rPr lang="en-US" dirty="0" smtClean="0"/>
              <a:t>Affective commitment</a:t>
            </a:r>
          </a:p>
          <a:p>
            <a:pPr marL="514350" indent="-514350">
              <a:buFont typeface="+mj-lt"/>
              <a:buAutoNum type="arabicPeriod"/>
            </a:pPr>
            <a:r>
              <a:rPr lang="en-US" dirty="0" smtClean="0"/>
              <a:t>Normative commitment</a:t>
            </a:r>
          </a:p>
          <a:p>
            <a:pPr marL="514350" indent="-514350">
              <a:buFont typeface="+mj-lt"/>
              <a:buAutoNum type="arabicPeriod"/>
            </a:pPr>
            <a:r>
              <a:rPr lang="en-US" dirty="0" smtClean="0"/>
              <a:t>Economic commitment</a:t>
            </a:r>
          </a:p>
          <a:p>
            <a:pPr marL="514350" indent="-514350">
              <a:buFont typeface="+mj-lt"/>
              <a:buAutoNum type="arabicPeriod"/>
            </a:pPr>
            <a:r>
              <a:rPr lang="en-US" dirty="0" smtClean="0"/>
              <a:t>Forced commitment</a:t>
            </a:r>
          </a:p>
          <a:p>
            <a:pPr marL="514350" indent="-514350">
              <a:buFont typeface="+mj-lt"/>
              <a:buAutoNum type="arabicPeriod"/>
            </a:pPr>
            <a:r>
              <a:rPr lang="en-US" dirty="0" smtClean="0"/>
              <a:t>Habitual commitment</a:t>
            </a:r>
            <a:endParaRPr lang="en-US" dirty="0"/>
          </a:p>
        </p:txBody>
      </p:sp>
    </p:spTree>
    <p:extLst>
      <p:ext uri="{BB962C8B-B14F-4D97-AF65-F5344CB8AC3E}">
        <p14:creationId xmlns:p14="http://schemas.microsoft.com/office/powerpoint/2010/main" val="1130205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Loyalty marketing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Loyalty marketing is an approach to marketing, based on strategic management, in which a company focuses on growing and retaining existing customers through incentives. Branding, product marketing, and loyalty marketing all form part of the customer proposition – the subjective assessment by the customer of whether to purchase a brand or not based on the integrated combination of the value they receive from each of these marketing discipline</a:t>
            </a:r>
            <a:endParaRPr lang="en-US" dirty="0"/>
          </a:p>
        </p:txBody>
      </p:sp>
    </p:spTree>
    <p:extLst>
      <p:ext uri="{BB962C8B-B14F-4D97-AF65-F5344CB8AC3E}">
        <p14:creationId xmlns:p14="http://schemas.microsoft.com/office/powerpoint/2010/main" val="913494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85000" lnSpcReduction="10000"/>
          </a:bodyPr>
          <a:lstStyle/>
          <a:p>
            <a:r>
              <a:rPr lang="en-US" dirty="0" smtClean="0"/>
              <a:t>The discipline of customer loyalty marketing has been around for many years, but expansions from it merely being a model for conducting business to becoming a vehicle for marketing and advertising have made it omnipresent in consumer marketing organizations since the mid- to late-1990s. Some of the newer loyalty marketing industry insiders, such as Fred </a:t>
            </a:r>
            <a:r>
              <a:rPr lang="en-US" dirty="0" err="1" smtClean="0"/>
              <a:t>Reichheld</a:t>
            </a:r>
            <a:r>
              <a:rPr lang="en-US" dirty="0" smtClean="0"/>
              <a:t>, have claimed a strong link between customer loyalty marketing and customer referral. In recent years, a new marketing discipline called "customer advocacy marketing" has been combined with or replaced by "customer loyalty marketing." To the general public, many airline miles programs, hotel frequent guest programs, and credit card incentive programs are the most visible customer loyalty marketing programs.[</a:t>
            </a:r>
            <a:endParaRPr lang="en-US" dirty="0"/>
          </a:p>
        </p:txBody>
      </p:sp>
    </p:spTree>
    <p:extLst>
      <p:ext uri="{BB962C8B-B14F-4D97-AF65-F5344CB8AC3E}">
        <p14:creationId xmlns:p14="http://schemas.microsoft.com/office/powerpoint/2010/main" val="1229039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oyalty program </a:t>
            </a:r>
            <a:endParaRPr lang="en-US" dirty="0"/>
          </a:p>
        </p:txBody>
      </p:sp>
      <p:sp>
        <p:nvSpPr>
          <p:cNvPr id="3" name="Content Placeholder 2"/>
          <p:cNvSpPr>
            <a:spLocks noGrp="1"/>
          </p:cNvSpPr>
          <p:nvPr>
            <p:ph idx="1"/>
          </p:nvPr>
        </p:nvSpPr>
        <p:spPr>
          <a:xfrm>
            <a:off x="457200" y="1196752"/>
            <a:ext cx="8229600" cy="5544616"/>
          </a:xfrm>
        </p:spPr>
        <p:txBody>
          <a:bodyPr>
            <a:normAutofit/>
          </a:bodyPr>
          <a:lstStyle/>
          <a:p>
            <a:r>
              <a:rPr lang="en-US" dirty="0" smtClean="0"/>
              <a:t>A loyalty program is a marketing strategy designed to encourage customers to continue to shop at or use the services of a business associated with the </a:t>
            </a:r>
            <a:r>
              <a:rPr lang="en-US" dirty="0" err="1" smtClean="0"/>
              <a:t>program.Today</a:t>
            </a:r>
            <a:r>
              <a:rPr lang="en-US" dirty="0" smtClean="0"/>
              <a:t>, such programs cover most types of commerce, each having varying features and rewards schemes, including in banking, entertainment, hospitality, retailing and travel</a:t>
            </a:r>
            <a:r>
              <a:rPr lang="en-US" dirty="0" smtClean="0"/>
              <a:t>.</a:t>
            </a:r>
            <a:endParaRPr lang="en-US" dirty="0" smtClean="0"/>
          </a:p>
        </p:txBody>
      </p:sp>
    </p:spTree>
    <p:extLst>
      <p:ext uri="{BB962C8B-B14F-4D97-AF65-F5344CB8AC3E}">
        <p14:creationId xmlns:p14="http://schemas.microsoft.com/office/powerpoint/2010/main" val="1519127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980728"/>
            <a:ext cx="4176464"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4" descr="Begini 6 Cara Efektif untuk Meningkatkan Loyalitas Pelangga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1153306"/>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descr="Strategi Ponta Tingkatkan Loyalitas Penggun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3573016"/>
            <a:ext cx="5302032"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495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loyalty business model </a:t>
            </a:r>
            <a:endParaRPr lang="en-US" dirty="0"/>
          </a:p>
        </p:txBody>
      </p:sp>
      <p:sp>
        <p:nvSpPr>
          <p:cNvPr id="3" name="Content Placeholder 2"/>
          <p:cNvSpPr>
            <a:spLocks noGrp="1"/>
          </p:cNvSpPr>
          <p:nvPr>
            <p:ph idx="1"/>
          </p:nvPr>
        </p:nvSpPr>
        <p:spPr/>
        <p:txBody>
          <a:bodyPr>
            <a:normAutofit lnSpcReduction="10000"/>
          </a:bodyPr>
          <a:lstStyle/>
          <a:p>
            <a:r>
              <a:rPr lang="en-US" dirty="0" smtClean="0"/>
              <a:t>The loyalty business model is a business model used in strategic management in which company resources are employed so as to increase the loyalty of customers and other stakeholders in the expectation that corporate objectives will be met or surpassed. A typical example of this type of model is: quality of product or service leads to customer satisfaction, which leads to customer loyalty, which leads to profitability.</a:t>
            </a:r>
            <a:endParaRPr lang="en-US" dirty="0"/>
          </a:p>
        </p:txBody>
      </p:sp>
    </p:spTree>
    <p:extLst>
      <p:ext uri="{BB962C8B-B14F-4D97-AF65-F5344CB8AC3E}">
        <p14:creationId xmlns:p14="http://schemas.microsoft.com/office/powerpoint/2010/main" val="56173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6120680"/>
          </a:xfrm>
        </p:spPr>
        <p:txBody>
          <a:bodyPr>
            <a:normAutofit lnSpcReduction="10000"/>
          </a:bodyPr>
          <a:lstStyle/>
          <a:p>
            <a:pPr marL="0" indent="0">
              <a:buNone/>
            </a:pPr>
            <a:r>
              <a:rPr lang="en-US" dirty="0" smtClean="0"/>
              <a:t>A model by </a:t>
            </a:r>
            <a:r>
              <a:rPr lang="en-US" dirty="0" err="1" smtClean="0"/>
              <a:t>Kaj</a:t>
            </a:r>
            <a:r>
              <a:rPr lang="en-US" dirty="0" smtClean="0"/>
              <a:t> </a:t>
            </a:r>
            <a:r>
              <a:rPr lang="en-US" dirty="0" err="1" smtClean="0"/>
              <a:t>Storbacka</a:t>
            </a:r>
            <a:r>
              <a:rPr lang="en-US" dirty="0" smtClean="0"/>
              <a:t>, Tore </a:t>
            </a:r>
            <a:r>
              <a:rPr lang="en-US" dirty="0" err="1" smtClean="0"/>
              <a:t>Strandvik</a:t>
            </a:r>
            <a:r>
              <a:rPr lang="en-US" dirty="0" smtClean="0"/>
              <a:t>, and Christian </a:t>
            </a:r>
            <a:r>
              <a:rPr lang="en-US" dirty="0" err="1" smtClean="0"/>
              <a:t>Grönroos</a:t>
            </a:r>
            <a:r>
              <a:rPr lang="en-US" dirty="0" smtClean="0"/>
              <a:t> (1994), the service quality model, is more detailed than the basic loyalty business model but arrives at the same conclusion.</a:t>
            </a:r>
          </a:p>
          <a:p>
            <a:r>
              <a:rPr lang="en-US" dirty="0" smtClean="0"/>
              <a:t> In it, customer satisfaction is first based on a recent experience of the product or service. </a:t>
            </a:r>
            <a:endParaRPr lang="en-US" dirty="0" smtClean="0"/>
          </a:p>
          <a:p>
            <a:r>
              <a:rPr lang="en-US" dirty="0" smtClean="0"/>
              <a:t>If </a:t>
            </a:r>
            <a:r>
              <a:rPr lang="en-US" dirty="0" smtClean="0"/>
              <a:t>the recent experience exceeds prior expectations, customer satisfaction is likely to be high. </a:t>
            </a:r>
          </a:p>
          <a:p>
            <a:r>
              <a:rPr lang="en-US" dirty="0" smtClean="0"/>
              <a:t>Likewise, a customer can be dissatisfied with the service encounter and still perceive the overall quality to be good. </a:t>
            </a:r>
            <a:endParaRPr lang="en-US" dirty="0"/>
          </a:p>
        </p:txBody>
      </p:sp>
    </p:spTree>
    <p:extLst>
      <p:ext uri="{BB962C8B-B14F-4D97-AF65-F5344CB8AC3E}">
        <p14:creationId xmlns:p14="http://schemas.microsoft.com/office/powerpoint/2010/main" val="4061562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408712"/>
          </a:xfrm>
        </p:spPr>
        <p:txBody>
          <a:bodyPr>
            <a:normAutofit fontScale="92500"/>
          </a:bodyPr>
          <a:lstStyle/>
          <a:p>
            <a:r>
              <a:rPr lang="en-US" dirty="0" smtClean="0"/>
              <a:t>This model then looks at the strength of the business relationship</a:t>
            </a:r>
            <a:r>
              <a:rPr lang="en-US" dirty="0" smtClean="0"/>
              <a:t>;.</a:t>
            </a:r>
            <a:endParaRPr lang="en-US" dirty="0" smtClean="0"/>
          </a:p>
          <a:p>
            <a:r>
              <a:rPr lang="en-US" dirty="0" smtClean="0"/>
              <a:t> Customers are said to have a "zone of tolerance" corresponding to a range of service quality between "barely adequate" and "</a:t>
            </a:r>
            <a:r>
              <a:rPr lang="en-US" dirty="0" smtClean="0"/>
              <a:t>exceptional</a:t>
            </a:r>
          </a:p>
          <a:p>
            <a:r>
              <a:rPr lang="en-US" dirty="0"/>
              <a:t>The existence of these bonds acts as an exit barrier. There are several types of bonds, including: legal bonds (contracts), technological bonds (shared technology), economic bonds (dependence), knowledge bonds, social bonds, cultural or ethnic bonds, ideological bonds, psychological bonds, geographical bonds, time bonds, and planning bonds.</a:t>
            </a:r>
          </a:p>
          <a:p>
            <a:endParaRPr lang="en-US" dirty="0"/>
          </a:p>
        </p:txBody>
      </p:sp>
    </p:spTree>
    <p:extLst>
      <p:ext uri="{BB962C8B-B14F-4D97-AF65-F5344CB8AC3E}">
        <p14:creationId xmlns:p14="http://schemas.microsoft.com/office/powerpoint/2010/main" val="2821105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85000" lnSpcReduction="10000"/>
          </a:bodyPr>
          <a:lstStyle/>
          <a:p>
            <a:pPr marL="0" indent="0">
              <a:buNone/>
            </a:pPr>
            <a:r>
              <a:rPr lang="en-US" dirty="0" smtClean="0"/>
              <a:t>Customer </a:t>
            </a:r>
            <a:r>
              <a:rPr lang="en-US" dirty="0" smtClean="0"/>
              <a:t>loyalty is determined by three factors;   relationship strength, perceived alternatives and critical episodes. The relationship can terminate if:</a:t>
            </a:r>
          </a:p>
          <a:p>
            <a:endParaRPr lang="en-US" dirty="0" smtClean="0"/>
          </a:p>
          <a:p>
            <a:pPr marL="514350" indent="-514350">
              <a:buFont typeface="+mj-lt"/>
              <a:buAutoNum type="arabicPeriod"/>
            </a:pPr>
            <a:r>
              <a:rPr lang="en-US" dirty="0" smtClean="0"/>
              <a:t>the customer moves away from the company's service area,</a:t>
            </a:r>
          </a:p>
          <a:p>
            <a:pPr marL="514350" indent="-514350">
              <a:buFont typeface="+mj-lt"/>
              <a:buAutoNum type="arabicPeriod"/>
            </a:pPr>
            <a:r>
              <a:rPr lang="en-US" dirty="0" smtClean="0"/>
              <a:t>the customer no longer has a need for the company's products or services,</a:t>
            </a:r>
          </a:p>
          <a:p>
            <a:pPr marL="514350" indent="-514350">
              <a:buFont typeface="+mj-lt"/>
              <a:buAutoNum type="arabicPeriod"/>
            </a:pPr>
            <a:r>
              <a:rPr lang="en-US" dirty="0" smtClean="0"/>
              <a:t>more suitable alternative providers become available,</a:t>
            </a:r>
          </a:p>
          <a:p>
            <a:pPr marL="514350" indent="-514350">
              <a:buFont typeface="+mj-lt"/>
              <a:buAutoNum type="arabicPeriod"/>
            </a:pPr>
            <a:r>
              <a:rPr lang="en-US" dirty="0" smtClean="0"/>
              <a:t>the relationship strength has weakened,</a:t>
            </a:r>
          </a:p>
          <a:p>
            <a:pPr marL="514350" indent="-514350">
              <a:buFont typeface="+mj-lt"/>
              <a:buAutoNum type="arabicPeriod"/>
            </a:pPr>
            <a:r>
              <a:rPr lang="en-US" dirty="0" smtClean="0"/>
              <a:t>the company handles a critical episode poorly,</a:t>
            </a:r>
          </a:p>
          <a:p>
            <a:pPr marL="514350" indent="-514350">
              <a:buFont typeface="+mj-lt"/>
              <a:buAutoNum type="arabicPeriod"/>
            </a:pPr>
            <a:r>
              <a:rPr lang="en-US" dirty="0" smtClean="0"/>
              <a:t>unexplainable change of price of the service provided.</a:t>
            </a:r>
            <a:endParaRPr lang="en-US" dirty="0"/>
          </a:p>
        </p:txBody>
      </p:sp>
    </p:spTree>
    <p:extLst>
      <p:ext uri="{BB962C8B-B14F-4D97-AF65-F5344CB8AC3E}">
        <p14:creationId xmlns:p14="http://schemas.microsoft.com/office/powerpoint/2010/main" val="287688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6632"/>
            <a:ext cx="8856984" cy="6552728"/>
          </a:xfrm>
        </p:spPr>
        <p:txBody>
          <a:bodyPr>
            <a:normAutofit fontScale="70000" lnSpcReduction="20000"/>
          </a:bodyPr>
          <a:lstStyle/>
          <a:p>
            <a:pPr marL="0" indent="0">
              <a:buNone/>
            </a:pPr>
            <a:r>
              <a:rPr lang="en-US" dirty="0" smtClean="0"/>
              <a:t>According to Buchanan and Gilles (1990), the increased profitability associated with customer retention efforts occurs because:</a:t>
            </a:r>
          </a:p>
          <a:p>
            <a:pPr marL="514350" indent="-514350">
              <a:buFont typeface="+mj-lt"/>
              <a:buAutoNum type="arabicPeriod"/>
            </a:pPr>
            <a:r>
              <a:rPr lang="en-US" dirty="0" smtClean="0"/>
              <a:t>The cost of acquisition occurs only at the beginning of a relationship: the longer the relationship, the lower the amortized cost.</a:t>
            </a:r>
          </a:p>
          <a:p>
            <a:pPr marL="514350" indent="-514350">
              <a:buFont typeface="+mj-lt"/>
              <a:buAutoNum type="arabicPeriod"/>
            </a:pPr>
            <a:r>
              <a:rPr lang="en-US" dirty="0" smtClean="0"/>
              <a:t>Account maintenance costs decline as a percentage of total costs (or as a percentage of revenue).</a:t>
            </a:r>
          </a:p>
          <a:p>
            <a:pPr marL="514350" indent="-514350">
              <a:buFont typeface="+mj-lt"/>
              <a:buAutoNum type="arabicPeriod"/>
            </a:pPr>
            <a:r>
              <a:rPr lang="en-US" dirty="0" smtClean="0"/>
              <a:t>Long term customers tend to be less inclined to switch and also tend to be less price sensitive. This can result in stable unit sales volume and increases in sales volume.</a:t>
            </a:r>
          </a:p>
          <a:p>
            <a:pPr marL="514350" indent="-514350">
              <a:buFont typeface="+mj-lt"/>
              <a:buAutoNum type="arabicPeriod"/>
            </a:pPr>
            <a:r>
              <a:rPr lang="en-US" dirty="0" smtClean="0"/>
              <a:t>Long term customers may initiate free word of mouth promotions and referrals.</a:t>
            </a:r>
          </a:p>
          <a:p>
            <a:pPr marL="514350" indent="-514350">
              <a:buFont typeface="+mj-lt"/>
              <a:buAutoNum type="arabicPeriod"/>
            </a:pPr>
            <a:r>
              <a:rPr lang="en-US" dirty="0" smtClean="0"/>
              <a:t>Long term customers are more likely to purchase ancillary products and high-margin supplemental products.</a:t>
            </a:r>
          </a:p>
          <a:p>
            <a:pPr marL="514350" indent="-514350">
              <a:buFont typeface="+mj-lt"/>
              <a:buAutoNum type="arabicPeriod"/>
            </a:pPr>
            <a:r>
              <a:rPr lang="en-US" dirty="0" smtClean="0"/>
              <a:t>Long term customers tend to be satisfied with their relationship with the company and are less likely to switch to competitors, making market entry or competitors' market share gains difficult.</a:t>
            </a:r>
          </a:p>
          <a:p>
            <a:pPr marL="514350" indent="-514350">
              <a:buFont typeface="+mj-lt"/>
              <a:buAutoNum type="arabicPeriod"/>
            </a:pPr>
            <a:r>
              <a:rPr lang="en-US" dirty="0" smtClean="0"/>
              <a:t>Regular customers tend to be less expensive to service because they are familiar with the processes involved, require less "education," and are consistent in their order placement.</a:t>
            </a:r>
          </a:p>
          <a:p>
            <a:pPr marL="514350" indent="-514350">
              <a:buFont typeface="+mj-lt"/>
              <a:buAutoNum type="arabicPeriod"/>
            </a:pPr>
            <a:r>
              <a:rPr lang="en-US" dirty="0" smtClean="0"/>
              <a:t>Increased customer retention and loyalty makes the employees' jobs easier and more satisfying. In turn, happy employees feed back into higher customer satisfaction in a virtuous circle.</a:t>
            </a:r>
            <a:endParaRPr lang="en-US" dirty="0"/>
          </a:p>
        </p:txBody>
      </p:sp>
    </p:spTree>
    <p:extLst>
      <p:ext uri="{BB962C8B-B14F-4D97-AF65-F5344CB8AC3E}">
        <p14:creationId xmlns:p14="http://schemas.microsoft.com/office/powerpoint/2010/main" val="864557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832648"/>
          </a:xfrm>
        </p:spPr>
        <p:txBody>
          <a:bodyPr>
            <a:normAutofit fontScale="85000" lnSpcReduction="20000"/>
          </a:bodyPr>
          <a:lstStyle/>
          <a:p>
            <a:r>
              <a:rPr lang="en-US" dirty="0" smtClean="0"/>
              <a:t>Schlesinger and </a:t>
            </a:r>
            <a:r>
              <a:rPr lang="en-US" dirty="0" err="1" smtClean="0"/>
              <a:t>Heskett</a:t>
            </a:r>
            <a:r>
              <a:rPr lang="en-US" dirty="0" smtClean="0"/>
              <a:t> (1991) added employee loyalty to the basic customer loyalty model. They developed the concepts of "cycle of success" and "cycle of failure". In the cycle of success, an investment in your employees’ ability to provide superior service to customers can be seen as a "virtuous circle". </a:t>
            </a:r>
          </a:p>
          <a:p>
            <a:r>
              <a:rPr lang="en-US" dirty="0" smtClean="0"/>
              <a:t>Effort spent in selecting and training employees and creating a corporate culture in which they are empowered can lead to increased employee satisfaction and employee competence. This will likely result in superior service delivery and customer satisfaction. </a:t>
            </a:r>
          </a:p>
          <a:p>
            <a:r>
              <a:rPr lang="en-US" dirty="0" smtClean="0"/>
              <a:t>This in turn can create customer loyalty, improved sales levels, and higher profit margins. Some of these profits can be reinvested in employee development thereby initiating another iteration of a virtuous cycle.</a:t>
            </a:r>
            <a:endParaRPr lang="en-US" dirty="0"/>
          </a:p>
        </p:txBody>
      </p:sp>
      <p:sp>
        <p:nvSpPr>
          <p:cNvPr id="4" name="Rectangle 3"/>
          <p:cNvSpPr/>
          <p:nvPr/>
        </p:nvSpPr>
        <p:spPr>
          <a:xfrm>
            <a:off x="899592" y="188640"/>
            <a:ext cx="2880320" cy="461665"/>
          </a:xfrm>
          <a:prstGeom prst="rect">
            <a:avLst/>
          </a:prstGeom>
        </p:spPr>
        <p:txBody>
          <a:bodyPr wrap="square">
            <a:spAutoFit/>
          </a:bodyPr>
          <a:lstStyle/>
          <a:p>
            <a:r>
              <a:rPr lang="en-US" sz="2400" b="1" dirty="0" smtClean="0"/>
              <a:t>Virtuous Circle</a:t>
            </a:r>
            <a:endParaRPr lang="en-US" sz="2400" b="1" dirty="0"/>
          </a:p>
        </p:txBody>
      </p:sp>
    </p:spTree>
    <p:extLst>
      <p:ext uri="{BB962C8B-B14F-4D97-AF65-F5344CB8AC3E}">
        <p14:creationId xmlns:p14="http://schemas.microsoft.com/office/powerpoint/2010/main" val="1359557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lt tex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764704"/>
            <a:ext cx="8073479" cy="451767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795279" y="5877272"/>
            <a:ext cx="1553439" cy="369332"/>
          </a:xfrm>
          <a:prstGeom prst="rect">
            <a:avLst/>
          </a:prstGeom>
        </p:spPr>
        <p:txBody>
          <a:bodyPr wrap="none">
            <a:spAutoFit/>
          </a:bodyPr>
          <a:lstStyle/>
          <a:p>
            <a:r>
              <a:rPr lang="en-US" dirty="0" smtClean="0"/>
              <a:t>Virtuous Circle</a:t>
            </a:r>
            <a:endParaRPr lang="en-US" dirty="0"/>
          </a:p>
        </p:txBody>
      </p:sp>
    </p:spTree>
    <p:extLst>
      <p:ext uri="{BB962C8B-B14F-4D97-AF65-F5344CB8AC3E}">
        <p14:creationId xmlns:p14="http://schemas.microsoft.com/office/powerpoint/2010/main" val="854147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Satisfaction-profit-chain (SPC) model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satisfaction-profit chain is a model that theoretically develops linkages and then enables researchers to test them statistically for a firm using customer data (both from surveys and other sources). The satisfaction-profit-chain was tested in the context of banking industry showing that product and services improvements indeed were associated with customer perceptions, which led to beneficial customer behaviors such as repurchase, and desirable financial outcomes such as increased sales and </a:t>
            </a:r>
            <a:r>
              <a:rPr lang="en-US" dirty="0" smtClean="0"/>
              <a:t>profitability</a:t>
            </a:r>
            <a:endParaRPr lang="en-US" dirty="0"/>
          </a:p>
        </p:txBody>
      </p:sp>
    </p:spTree>
    <p:extLst>
      <p:ext uri="{BB962C8B-B14F-4D97-AF65-F5344CB8AC3E}">
        <p14:creationId xmlns:p14="http://schemas.microsoft.com/office/powerpoint/2010/main" val="3163652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1295</Words>
  <Application>Microsoft Office PowerPoint</Application>
  <PresentationFormat>On-screen Show (4:3)</PresentationFormat>
  <Paragraphs>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Costumer loyalty</vt:lpstr>
      <vt:lpstr>The loyalty business model </vt:lpstr>
      <vt:lpstr>PowerPoint Presentation</vt:lpstr>
      <vt:lpstr>PowerPoint Presentation</vt:lpstr>
      <vt:lpstr>PowerPoint Presentation</vt:lpstr>
      <vt:lpstr>PowerPoint Presentation</vt:lpstr>
      <vt:lpstr>PowerPoint Presentation</vt:lpstr>
      <vt:lpstr>PowerPoint Presentation</vt:lpstr>
      <vt:lpstr>Satisfaction-profit-chain (SPC) model</vt:lpstr>
      <vt:lpstr>PowerPoint Presentation</vt:lpstr>
      <vt:lpstr>PowerPoint Presentation</vt:lpstr>
      <vt:lpstr>Commitment-loyalty model</vt:lpstr>
      <vt:lpstr>Loyalty marketing </vt:lpstr>
      <vt:lpstr>PowerPoint Presentation</vt:lpstr>
      <vt:lpstr>Loyalty program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Costumer loyalty</dc:title>
  <dc:creator>Windows User</dc:creator>
  <cp:lastModifiedBy>Windows User</cp:lastModifiedBy>
  <cp:revision>20</cp:revision>
  <dcterms:created xsi:type="dcterms:W3CDTF">2020-03-29T02:26:38Z</dcterms:created>
  <dcterms:modified xsi:type="dcterms:W3CDTF">2020-04-02T05:04:24Z</dcterms:modified>
</cp:coreProperties>
</file>