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3A2C0D-4B66-4B3F-9B0B-5E6764ACE424}" type="datetimeFigureOut">
              <a:rPr lang="en-US" smtClean="0"/>
              <a:t>4/2/2020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FFA117-E74E-4FA9-8EFB-46FA138E2E26}" type="slidenum">
              <a:rPr lang="en-US" smtClean="0"/>
              <a:t>‹#›</a:t>
            </a:fld>
            <a:endParaRPr lang="en-US"/>
          </a:p>
        </p:txBody>
      </p:sp>
    </p:spTree>
    <p:extLst>
      <p:ext uri="{BB962C8B-B14F-4D97-AF65-F5344CB8AC3E}">
        <p14:creationId xmlns:p14="http://schemas.microsoft.com/office/powerpoint/2010/main" val="1510865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FFA117-E74E-4FA9-8EFB-46FA138E2E26}" type="slidenum">
              <a:rPr lang="en-US" smtClean="0"/>
              <a:t>8</a:t>
            </a:fld>
            <a:endParaRPr lang="en-US"/>
          </a:p>
        </p:txBody>
      </p:sp>
    </p:spTree>
    <p:extLst>
      <p:ext uri="{BB962C8B-B14F-4D97-AF65-F5344CB8AC3E}">
        <p14:creationId xmlns:p14="http://schemas.microsoft.com/office/powerpoint/2010/main" val="3765264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C11417-4406-482A-8ED1-E4B7FE4B880D}"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4208291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11417-4406-482A-8ED1-E4B7FE4B880D}"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171919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11417-4406-482A-8ED1-E4B7FE4B880D}"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1643126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11417-4406-482A-8ED1-E4B7FE4B880D}"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64343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C11417-4406-482A-8ED1-E4B7FE4B880D}"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4050323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C11417-4406-482A-8ED1-E4B7FE4B880D}"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28210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C11417-4406-482A-8ED1-E4B7FE4B880D}" type="datetimeFigureOut">
              <a:rPr lang="en-US" smtClean="0"/>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2086599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C11417-4406-482A-8ED1-E4B7FE4B880D}" type="datetimeFigureOut">
              <a:rPr lang="en-US" smtClean="0"/>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3882007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C11417-4406-482A-8ED1-E4B7FE4B880D}" type="datetimeFigureOut">
              <a:rPr lang="en-US" smtClean="0"/>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3217008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11417-4406-482A-8ED1-E4B7FE4B880D}"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3562251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11417-4406-482A-8ED1-E4B7FE4B880D}"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8B369-D321-49D3-85FB-1270C6950963}" type="slidenum">
              <a:rPr lang="en-US" smtClean="0"/>
              <a:t>‹#›</a:t>
            </a:fld>
            <a:endParaRPr lang="en-US"/>
          </a:p>
        </p:txBody>
      </p:sp>
    </p:spTree>
    <p:extLst>
      <p:ext uri="{BB962C8B-B14F-4D97-AF65-F5344CB8AC3E}">
        <p14:creationId xmlns:p14="http://schemas.microsoft.com/office/powerpoint/2010/main" val="289602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C11417-4406-482A-8ED1-E4B7FE4B880D}" type="datetimeFigureOut">
              <a:rPr lang="en-US" smtClean="0"/>
              <a:t>4/2/2020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8B369-D321-49D3-85FB-1270C6950963}" type="slidenum">
              <a:rPr lang="en-US" smtClean="0"/>
              <a:t>‹#›</a:t>
            </a:fld>
            <a:endParaRPr lang="en-US"/>
          </a:p>
        </p:txBody>
      </p:sp>
    </p:spTree>
    <p:extLst>
      <p:ext uri="{BB962C8B-B14F-4D97-AF65-F5344CB8AC3E}">
        <p14:creationId xmlns:p14="http://schemas.microsoft.com/office/powerpoint/2010/main" val="751887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D" dirty="0" smtClean="0"/>
              <a:t>Introduction to marketing</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9756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Relationship orientation</a:t>
            </a:r>
            <a:br>
              <a:rPr lang="en-US" dirty="0" smtClean="0"/>
            </a:br>
            <a:endParaRPr lang="en-US" dirty="0"/>
          </a:p>
        </p:txBody>
      </p:sp>
      <p:sp>
        <p:nvSpPr>
          <p:cNvPr id="3" name="Content Placeholder 2"/>
          <p:cNvSpPr>
            <a:spLocks noGrp="1"/>
          </p:cNvSpPr>
          <p:nvPr>
            <p:ph idx="1"/>
          </p:nvPr>
        </p:nvSpPr>
        <p:spPr>
          <a:xfrm>
            <a:off x="179512" y="764704"/>
            <a:ext cx="8856984" cy="6093296"/>
          </a:xfrm>
        </p:spPr>
        <p:txBody>
          <a:bodyPr>
            <a:normAutofit fontScale="70000" lnSpcReduction="20000"/>
          </a:bodyPr>
          <a:lstStyle/>
          <a:p>
            <a:r>
              <a:rPr lang="en-US" dirty="0" smtClean="0"/>
              <a:t>Starting in the 1990s, a new stage of marketing emerged called relationship marketing. The focus of relationship marketing is on a long-term relationship that benefits both the company and the customer. The relationship is based on trust and commitment, and both companies tend to shift their operating activities to be able to work more efficiently together.  One of the most prominent reasons for relationship marketing comes from </a:t>
            </a:r>
            <a:r>
              <a:rPr lang="en-US" dirty="0" err="1" smtClean="0"/>
              <a:t>Kotler's</a:t>
            </a:r>
            <a:r>
              <a:rPr lang="en-US" dirty="0" smtClean="0"/>
              <a:t> idea that it costs about five times more to obtain a new customer than to maintain</a:t>
            </a:r>
          </a:p>
          <a:p>
            <a:pPr marL="0" indent="0">
              <a:buNone/>
            </a:pPr>
            <a:r>
              <a:rPr lang="en-US" dirty="0" smtClean="0"/>
              <a:t>The characteristics of relationship marketing include:</a:t>
            </a:r>
          </a:p>
          <a:p>
            <a:pPr marL="514350" indent="-514350">
              <a:buFont typeface="+mj-lt"/>
              <a:buAutoNum type="arabicPeriod"/>
            </a:pPr>
            <a:r>
              <a:rPr lang="en-US" dirty="0" smtClean="0"/>
              <a:t>Focus on the relationship between seller and buyer</a:t>
            </a:r>
          </a:p>
          <a:p>
            <a:pPr marL="514350" indent="-514350">
              <a:buFont typeface="+mj-lt"/>
              <a:buAutoNum type="arabicPeriod"/>
            </a:pPr>
            <a:r>
              <a:rPr lang="en-US" dirty="0" smtClean="0"/>
              <a:t>Investment in the lifetime of relationships rather than single transactions by calculating customer lifetime value (CLV)</a:t>
            </a:r>
          </a:p>
          <a:p>
            <a:pPr marL="514350" indent="-514350">
              <a:buFont typeface="+mj-lt"/>
              <a:buAutoNum type="arabicPeriod"/>
            </a:pPr>
            <a:r>
              <a:rPr lang="en-US" dirty="0" smtClean="0"/>
              <a:t>Orientation on product benefits and/or customer value</a:t>
            </a:r>
          </a:p>
          <a:p>
            <a:pPr marL="514350" indent="-514350">
              <a:buFont typeface="+mj-lt"/>
              <a:buAutoNum type="arabicPeriod"/>
            </a:pPr>
            <a:r>
              <a:rPr lang="en-US" dirty="0" smtClean="0"/>
              <a:t>Better customer service, commitment, and contact</a:t>
            </a:r>
          </a:p>
          <a:p>
            <a:pPr marL="514350" indent="-514350">
              <a:buFont typeface="+mj-lt"/>
              <a:buAutoNum type="arabicPeriod"/>
            </a:pPr>
            <a:r>
              <a:rPr lang="en-US" dirty="0" smtClean="0"/>
              <a:t>Quality is the concern of all</a:t>
            </a:r>
          </a:p>
          <a:p>
            <a:pPr marL="514350" indent="-514350">
              <a:buFont typeface="+mj-lt"/>
              <a:buAutoNum type="arabicPeriod"/>
            </a:pPr>
            <a:r>
              <a:rPr lang="en-US" dirty="0" smtClean="0"/>
              <a:t>All activities are coordinated with the customer interface, including the customer's involvement in the firm's processes</a:t>
            </a:r>
          </a:p>
          <a:p>
            <a:pPr marL="514350" indent="-514350">
              <a:buFont typeface="+mj-lt"/>
              <a:buAutoNum type="arabicPeriod"/>
            </a:pPr>
            <a:r>
              <a:rPr lang="en-US" dirty="0" smtClean="0"/>
              <a:t>Customized offerings where practical</a:t>
            </a:r>
            <a:endParaRPr lang="en-US" dirty="0"/>
          </a:p>
        </p:txBody>
      </p:sp>
    </p:spTree>
    <p:extLst>
      <p:ext uri="{BB962C8B-B14F-4D97-AF65-F5344CB8AC3E}">
        <p14:creationId xmlns:p14="http://schemas.microsoft.com/office/powerpoint/2010/main" val="3306435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marketing thought</a:t>
            </a:r>
            <a:endParaRPr lang="en-US" dirty="0"/>
          </a:p>
        </p:txBody>
      </p:sp>
      <p:sp>
        <p:nvSpPr>
          <p:cNvPr id="3" name="Content Placeholder 2"/>
          <p:cNvSpPr>
            <a:spLocks noGrp="1"/>
          </p:cNvSpPr>
          <p:nvPr>
            <p:ph idx="1"/>
          </p:nvPr>
        </p:nvSpPr>
        <p:spPr>
          <a:xfrm>
            <a:off x="457200" y="1600200"/>
            <a:ext cx="8229600" cy="4997152"/>
          </a:xfrm>
        </p:spPr>
        <p:txBody>
          <a:bodyPr>
            <a:normAutofit fontScale="70000" lnSpcReduction="20000"/>
          </a:bodyPr>
          <a:lstStyle/>
          <a:p>
            <a:r>
              <a:rPr lang="en-US" dirty="0" smtClean="0"/>
              <a:t>Dating the history of marketing, as an academic discipline, is just as problematic as the history of marketing practice. Marketing historians cannot agree on how to date the beginnings of marketing thought. Eric Shaw, for instance, suggests that a period of pre-academic marketing thought can be identified prior to 1900. Other historians suggest that the theory of marketing only emerged in the 20th century when the discipline began to offer courses at universities.</a:t>
            </a:r>
          </a:p>
          <a:p>
            <a:r>
              <a:rPr lang="en-US" dirty="0" smtClean="0"/>
              <a:t> Nevertheless, the birth of marketing as a discipline is usually designated to the first decade of the twentieth century when "marketing courses" appeared in universities. In 1902, the University of Michigan offered what many believe to be the very first course in marketing.</a:t>
            </a:r>
          </a:p>
          <a:p>
            <a:r>
              <a:rPr lang="en-US" dirty="0" smtClean="0"/>
              <a:t>] The University of Illinois also started offering coursework in marketing in 1902. In the academic year, 1904-1905, the University of Pennsylvania commenced teaching marketing. Other universities soon followed, including the Harvard Business </a:t>
            </a:r>
            <a:r>
              <a:rPr lang="en-US" dirty="0" err="1" smtClean="0"/>
              <a:t>Schoo</a:t>
            </a:r>
            <a:endParaRPr lang="en-US" dirty="0"/>
          </a:p>
        </p:txBody>
      </p:sp>
    </p:spTree>
    <p:extLst>
      <p:ext uri="{BB962C8B-B14F-4D97-AF65-F5344CB8AC3E}">
        <p14:creationId xmlns:p14="http://schemas.microsoft.com/office/powerpoint/2010/main" val="2568732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'schools of thought' approach</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Other marketing historians have eschewed the periodization approach, and instead considered whether distinct schools within marketing reflect different facets of common theory and whether a more unifying intellectual structure has emerged. These approaches tend to identify distinct schools of thought. A school of thought refers to an intellectual tradition or a group of scholars who share a common philosophy or set of ideas.</a:t>
            </a:r>
          </a:p>
          <a:p>
            <a:r>
              <a:rPr lang="en-US" dirty="0" smtClean="0"/>
              <a:t>Marketing historians, Shaw and Jones, define a school of thought as one that has "a substantial body of knowledge; developed by a number of scholars; and describing at least one aspect of the what, how, who, why, when and where of performing marketing activities</a:t>
            </a:r>
            <a:endParaRPr lang="en-US" dirty="0"/>
          </a:p>
        </p:txBody>
      </p:sp>
    </p:spTree>
    <p:extLst>
      <p:ext uri="{BB962C8B-B14F-4D97-AF65-F5344CB8AC3E}">
        <p14:creationId xmlns:p14="http://schemas.microsoft.com/office/powerpoint/2010/main" val="4121309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336704"/>
          </a:xfrm>
        </p:spPr>
        <p:txBody>
          <a:bodyPr>
            <a:normAutofit fontScale="77500" lnSpcReduction="20000"/>
          </a:bodyPr>
          <a:lstStyle/>
          <a:p>
            <a:pPr marL="0" indent="0">
              <a:buNone/>
            </a:pPr>
            <a:r>
              <a:rPr lang="en-US" dirty="0" smtClean="0"/>
              <a:t>In the following section, a brief overview of the contributions of key thinkers will be outlined with respect to the prevailing schools that have dominated marketing thought.</a:t>
            </a:r>
          </a:p>
          <a:p>
            <a:endParaRPr lang="en-US" dirty="0" smtClean="0"/>
          </a:p>
          <a:p>
            <a:pPr marL="514350" indent="-514350">
              <a:buFont typeface="+mj-lt"/>
              <a:buAutoNum type="arabicPeriod"/>
            </a:pPr>
            <a:r>
              <a:rPr lang="en-US" dirty="0" smtClean="0"/>
              <a:t>Hunt and </a:t>
            </a:r>
            <a:r>
              <a:rPr lang="en-US" dirty="0" err="1" smtClean="0"/>
              <a:t>Goolsby</a:t>
            </a:r>
            <a:r>
              <a:rPr lang="en-US" dirty="0" smtClean="0"/>
              <a:t>, identified four schools of thought that have dominated marketing, namely; the commodity school, the institutional school, the functional school and the managerial school.</a:t>
            </a:r>
          </a:p>
          <a:p>
            <a:pPr marL="514350" indent="-514350">
              <a:buFont typeface="+mj-lt"/>
              <a:buAutoNum type="arabicPeriod"/>
            </a:pPr>
            <a:r>
              <a:rPr lang="en-US" dirty="0" smtClean="0"/>
              <a:t>The Commodity School: A focus on different types of goods in the marketplace and how they are marketed. The Institutional School: Emphasized the functions of middlemen (or intermediaries); similar to the functional school, but with a focus on channel flows.</a:t>
            </a:r>
          </a:p>
          <a:p>
            <a:pPr marL="514350" indent="-514350">
              <a:buFont typeface="+mj-lt"/>
              <a:buAutoNum type="arabicPeriod"/>
            </a:pPr>
            <a:r>
              <a:rPr lang="en-US" dirty="0" smtClean="0"/>
              <a:t>The Functional School: A focus on the characteristics of marketing, identifying the functions and systems of marketing; adopts a systems approach.</a:t>
            </a:r>
          </a:p>
          <a:p>
            <a:pPr marL="514350" indent="-514350">
              <a:buFont typeface="+mj-lt"/>
              <a:buAutoNum type="arabicPeriod"/>
            </a:pPr>
            <a:r>
              <a:rPr lang="en-US" dirty="0" smtClean="0"/>
              <a:t>The Managerial School: A focus on the problems faced by marketing managers; focuses on the perspective of the seller.</a:t>
            </a:r>
            <a:endParaRPr lang="en-US" dirty="0"/>
          </a:p>
        </p:txBody>
      </p:sp>
    </p:spTree>
    <p:extLst>
      <p:ext uri="{BB962C8B-B14F-4D97-AF65-F5344CB8AC3E}">
        <p14:creationId xmlns:p14="http://schemas.microsoft.com/office/powerpoint/2010/main" val="531542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D" dirty="0" smtClean="0"/>
              <a:t>Assignment (</a:t>
            </a:r>
            <a:r>
              <a:rPr lang="en-ID" dirty="0" err="1" smtClean="0"/>
              <a:t>Tugas</a:t>
            </a:r>
            <a:r>
              <a:rPr lang="en-ID" dirty="0" smtClean="0"/>
              <a:t>)</a:t>
            </a:r>
          </a:p>
          <a:p>
            <a:r>
              <a:rPr lang="en-ID" dirty="0" smtClean="0"/>
              <a:t>Write paper about marketing school and Philosophy.. (Minimum 5 page,  A4, </a:t>
            </a:r>
            <a:r>
              <a:rPr lang="en-ID" smtClean="0"/>
              <a:t>2 spaces )</a:t>
            </a:r>
            <a:endParaRPr lang="en-US" dirty="0"/>
          </a:p>
        </p:txBody>
      </p:sp>
    </p:spTree>
    <p:extLst>
      <p:ext uri="{BB962C8B-B14F-4D97-AF65-F5344CB8AC3E}">
        <p14:creationId xmlns:p14="http://schemas.microsoft.com/office/powerpoint/2010/main" val="2147096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The study of the history of marketing, as a discipline, is meaningful because it helps to define the baselines upon which change can be </a:t>
            </a:r>
            <a:r>
              <a:rPr lang="en-US" dirty="0" err="1" smtClean="0"/>
              <a:t>recognised</a:t>
            </a:r>
            <a:r>
              <a:rPr lang="en-US" dirty="0" smtClean="0"/>
              <a:t> and understand how the discipline evolves in response to those changes. The practice of marketing has been known for millennia, but the term "marketing" used to describe commercial activities buying and selling a products or services came into popular use in the late nineteenth century. The study of the history of marketing as an academic field emerged in the early twentieth century.</a:t>
            </a:r>
            <a:endParaRPr lang="en-US" dirty="0"/>
          </a:p>
        </p:txBody>
      </p:sp>
    </p:spTree>
    <p:extLst>
      <p:ext uri="{BB962C8B-B14F-4D97-AF65-F5344CB8AC3E}">
        <p14:creationId xmlns:p14="http://schemas.microsoft.com/office/powerpoint/2010/main" val="93505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Marketers tend to distinguish between the history of marketing practice and the history of marketing thought:</a:t>
            </a:r>
          </a:p>
          <a:p>
            <a:endParaRPr lang="en-US" dirty="0" smtClean="0"/>
          </a:p>
          <a:p>
            <a:pPr marL="514350" indent="-514350">
              <a:buFont typeface="+mj-lt"/>
              <a:buAutoNum type="arabicPeriod"/>
            </a:pPr>
            <a:r>
              <a:rPr lang="en-US" dirty="0" smtClean="0"/>
              <a:t>the history of marketing practice refers to an investigation into the ways that marketing has been practiced; and how those practices have evolved over time as they respond to changing socio-economic conditions</a:t>
            </a:r>
          </a:p>
          <a:p>
            <a:pPr marL="514350" indent="-514350">
              <a:buFont typeface="+mj-lt"/>
              <a:buAutoNum type="arabicPeriod"/>
            </a:pPr>
            <a:r>
              <a:rPr lang="en-US" dirty="0" smtClean="0"/>
              <a:t>the history of marketing thought refers to an examination of the ways that marketing has been studied and taught</a:t>
            </a:r>
            <a:endParaRPr lang="en-US" dirty="0"/>
          </a:p>
        </p:txBody>
      </p:sp>
    </p:spTree>
    <p:extLst>
      <p:ext uri="{BB962C8B-B14F-4D97-AF65-F5344CB8AC3E}">
        <p14:creationId xmlns:p14="http://schemas.microsoft.com/office/powerpoint/2010/main" val="1980071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Etymology</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According to etymologists, the term 'marketing' first appeared in dictionaries in the sixteenth century where it referred to the process of buying and selling at a market.</a:t>
            </a:r>
          </a:p>
          <a:p>
            <a:r>
              <a:rPr lang="en-US" dirty="0" smtClean="0"/>
              <a:t>The contemporary definition of 'marketing' as a process of moving goods from producer to consumer with an emphasis on sales and advertising first appeared in dictionaries in 1897.</a:t>
            </a:r>
          </a:p>
          <a:p>
            <a:r>
              <a:rPr lang="en-US" dirty="0" smtClean="0"/>
              <a:t>The term, marketing, is a derivation of the Latin word, </a:t>
            </a:r>
            <a:r>
              <a:rPr lang="en-US" dirty="0" err="1" smtClean="0"/>
              <a:t>mercatus</a:t>
            </a:r>
            <a:r>
              <a:rPr lang="en-US" dirty="0" smtClean="0"/>
              <a:t> meaning market-place or merchant</a:t>
            </a:r>
            <a:endParaRPr lang="en-US" dirty="0"/>
          </a:p>
        </p:txBody>
      </p:sp>
    </p:spTree>
    <p:extLst>
      <p:ext uri="{BB962C8B-B14F-4D97-AF65-F5344CB8AC3E}">
        <p14:creationId xmlns:p14="http://schemas.microsoft.com/office/powerpoint/2010/main" val="88241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Orientations and philosophies</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the marketing literature, continuing debate surrounds the orientations or philosophies that might have informed marketing practice at different periods of time. </a:t>
            </a:r>
          </a:p>
          <a:p>
            <a:r>
              <a:rPr lang="en-US" dirty="0" smtClean="0"/>
              <a:t>An orientation may be defined as "the type of activity or subject that an organization seems most interested in and gives most attention to".</a:t>
            </a:r>
          </a:p>
          <a:p>
            <a:r>
              <a:rPr lang="en-US" dirty="0" smtClean="0"/>
              <a:t>In relation to marketing orientations, the term has been defined as a "philosophy of business management"</a:t>
            </a:r>
            <a:endParaRPr lang="en-US" dirty="0"/>
          </a:p>
        </p:txBody>
      </p:sp>
    </p:spTree>
    <p:extLst>
      <p:ext uri="{BB962C8B-B14F-4D97-AF65-F5344CB8AC3E}">
        <p14:creationId xmlns:p14="http://schemas.microsoft.com/office/powerpoint/2010/main" val="1571414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Production orientation</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production orientation is one of the oldest philosophies that guides sellers</a:t>
            </a:r>
          </a:p>
          <a:p>
            <a:r>
              <a:rPr lang="en-US" dirty="0" smtClean="0"/>
              <a:t>A production orientation is often proposed as the first of the so-called orientations that dominated business thought. Keith dated the production era from the 1860s to the 1930s, but other theorists argue that evidence of the production orientation can still be found in some companies or industries. </a:t>
            </a:r>
            <a:endParaRPr lang="en-US" dirty="0"/>
          </a:p>
        </p:txBody>
      </p:sp>
    </p:spTree>
    <p:extLst>
      <p:ext uri="{BB962C8B-B14F-4D97-AF65-F5344CB8AC3E}">
        <p14:creationId xmlns:p14="http://schemas.microsoft.com/office/powerpoint/2010/main" val="785914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Selling orientation</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smtClean="0"/>
              <a:t>The sales orientation, often </a:t>
            </a:r>
            <a:r>
              <a:rPr lang="en-US" dirty="0" err="1" smtClean="0"/>
              <a:t>characterised</a:t>
            </a:r>
            <a:r>
              <a:rPr lang="en-US" dirty="0" smtClean="0"/>
              <a:t> by door-to-door selling is thought to have begun during the Great </a:t>
            </a:r>
            <a:r>
              <a:rPr lang="en-US" dirty="0" err="1" smtClean="0"/>
              <a:t>Depre</a:t>
            </a:r>
            <a:r>
              <a:rPr lang="en-US" dirty="0" smtClean="0"/>
              <a:t> </a:t>
            </a:r>
            <a:r>
              <a:rPr lang="en-US" dirty="0" err="1" smtClean="0"/>
              <a:t>ssion</a:t>
            </a:r>
            <a:r>
              <a:rPr lang="en-US" dirty="0" smtClean="0"/>
              <a:t> of the 1890s and continues to this day. Pictured: A </a:t>
            </a:r>
            <a:r>
              <a:rPr lang="en-US" dirty="0" err="1" smtClean="0"/>
              <a:t>Rawleigh's</a:t>
            </a:r>
            <a:r>
              <a:rPr lang="en-US" dirty="0" smtClean="0"/>
              <a:t> salesman in 1915</a:t>
            </a:r>
          </a:p>
          <a:p>
            <a:r>
              <a:rPr lang="en-US" dirty="0" smtClean="0"/>
              <a:t>The selling orientation is thought to have begun during the Great Depression and continued well into the 1950s although examples of this orientation can still be found today.[64] </a:t>
            </a:r>
            <a:r>
              <a:rPr lang="en-US" dirty="0" err="1" smtClean="0"/>
              <a:t>Kotler</a:t>
            </a:r>
            <a:r>
              <a:rPr lang="en-US" dirty="0" smtClean="0"/>
              <a:t> et al. note that the selling concept "is typically </a:t>
            </a:r>
            <a:r>
              <a:rPr lang="en-US" dirty="0" err="1" smtClean="0"/>
              <a:t>practised</a:t>
            </a:r>
            <a:r>
              <a:rPr lang="en-US" dirty="0" smtClean="0"/>
              <a:t> with unsought goods</a:t>
            </a:r>
            <a:endParaRPr lang="en-US" dirty="0"/>
          </a:p>
        </p:txBody>
      </p:sp>
    </p:spTree>
    <p:extLst>
      <p:ext uri="{BB962C8B-B14F-4D97-AF65-F5344CB8AC3E}">
        <p14:creationId xmlns:p14="http://schemas.microsoft.com/office/powerpoint/2010/main" val="281495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Marketing orientation</a:t>
            </a:r>
            <a:br>
              <a:rPr lang="en-US" dirty="0" smtClean="0"/>
            </a:br>
            <a:endParaRPr lang="en-US" dirty="0"/>
          </a:p>
        </p:txBody>
      </p:sp>
      <p:sp>
        <p:nvSpPr>
          <p:cNvPr id="3" name="Content Placeholder 2"/>
          <p:cNvSpPr>
            <a:spLocks noGrp="1"/>
          </p:cNvSpPr>
          <p:nvPr>
            <p:ph idx="1"/>
          </p:nvPr>
        </p:nvSpPr>
        <p:spPr>
          <a:xfrm>
            <a:off x="457200" y="1124744"/>
            <a:ext cx="8229600" cy="5001419"/>
          </a:xfrm>
        </p:spPr>
        <p:txBody>
          <a:bodyPr>
            <a:normAutofit fontScale="92500" lnSpcReduction="20000"/>
          </a:bodyPr>
          <a:lstStyle/>
          <a:p>
            <a:pPr marL="0" indent="0">
              <a:buNone/>
            </a:pPr>
            <a:r>
              <a:rPr lang="en-US" dirty="0" smtClean="0"/>
              <a:t>The marketing orientation or the marketing concept emerged in the 1950s.</a:t>
            </a:r>
          </a:p>
          <a:p>
            <a:pPr marL="0" indent="0">
              <a:buNone/>
            </a:pPr>
            <a:r>
              <a:rPr lang="en-US" dirty="0" smtClean="0"/>
              <a:t>Characteristics of the marketing orientation:</a:t>
            </a:r>
          </a:p>
          <a:p>
            <a:endParaRPr lang="en-US" dirty="0" smtClean="0"/>
          </a:p>
          <a:p>
            <a:pPr marL="514350" indent="-514350">
              <a:buFont typeface="+mj-lt"/>
              <a:buAutoNum type="arabicPeriod"/>
            </a:pPr>
            <a:r>
              <a:rPr lang="en-US" dirty="0" smtClean="0"/>
              <a:t>Thorough understanding of the customer's needs, wants and behaviors should be the focal point of all marketing decisions</a:t>
            </a:r>
          </a:p>
          <a:p>
            <a:pPr marL="514350" indent="-514350">
              <a:buFont typeface="+mj-lt"/>
              <a:buAutoNum type="arabicPeriod"/>
            </a:pPr>
            <a:r>
              <a:rPr lang="en-US" dirty="0" smtClean="0"/>
              <a:t>Marketing efforts (sales, advertising, product management, pricing) should be integrated and in tune with the customer</a:t>
            </a:r>
          </a:p>
          <a:p>
            <a:pPr marL="514350" indent="-514350">
              <a:buFont typeface="+mj-lt"/>
              <a:buAutoNum type="arabicPeriod"/>
            </a:pPr>
            <a:r>
              <a:rPr lang="en-US" dirty="0" smtClean="0"/>
              <a:t>New product concepts should flow from extensive market analysis and product testing</a:t>
            </a:r>
            <a:endParaRPr lang="en-US" dirty="0"/>
          </a:p>
        </p:txBody>
      </p:sp>
    </p:spTree>
    <p:extLst>
      <p:ext uri="{BB962C8B-B14F-4D97-AF65-F5344CB8AC3E}">
        <p14:creationId xmlns:p14="http://schemas.microsoft.com/office/powerpoint/2010/main" val="63450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Societal marketing concept</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Phillip </a:t>
            </a:r>
            <a:r>
              <a:rPr lang="en-US" dirty="0" err="1" smtClean="0"/>
              <a:t>Kotler</a:t>
            </a:r>
            <a:r>
              <a:rPr lang="en-US" dirty="0" smtClean="0"/>
              <a:t> is often credited with first proposing the societal marketing orientation or concept in an article published in the Harvard Business Review in 1972. </a:t>
            </a:r>
          </a:p>
          <a:p>
            <a:endParaRPr lang="en-US" dirty="0" smtClean="0"/>
          </a:p>
          <a:p>
            <a:pPr marL="0" indent="0">
              <a:buNone/>
            </a:pPr>
            <a:r>
              <a:rPr lang="en-US" dirty="0" smtClean="0"/>
              <a:t>Characteristics of societal marketing:</a:t>
            </a:r>
          </a:p>
          <a:p>
            <a:pPr marL="514350" indent="-514350">
              <a:buFont typeface="+mj-lt"/>
              <a:buAutoNum type="arabicPeriod"/>
            </a:pPr>
            <a:r>
              <a:rPr lang="en-US" dirty="0" smtClean="0"/>
              <a:t>An attempt to balance corporate commitments to groups and individuals in its environment, including customers, other businesses, employees and investors.</a:t>
            </a:r>
          </a:p>
          <a:p>
            <a:pPr marL="514350" indent="-514350">
              <a:buFont typeface="+mj-lt"/>
              <a:buAutoNum type="arabicPeriod"/>
            </a:pPr>
            <a:r>
              <a:rPr lang="en-US" dirty="0" smtClean="0"/>
              <a:t>Companies must include social and ethical considerations into their marketing practices</a:t>
            </a:r>
          </a:p>
          <a:p>
            <a:pPr marL="514350" indent="-514350">
              <a:buFont typeface="+mj-lt"/>
              <a:buAutoNum type="arabicPeriod"/>
            </a:pPr>
            <a:r>
              <a:rPr lang="en-US" dirty="0" smtClean="0"/>
              <a:t>Consideration is given to the environment includes problems such as air, water, and land pollution</a:t>
            </a:r>
          </a:p>
          <a:p>
            <a:pPr marL="514350" indent="-514350">
              <a:buFont typeface="+mj-lt"/>
              <a:buAutoNum type="arabicPeriod"/>
            </a:pPr>
            <a:r>
              <a:rPr lang="en-US" dirty="0" smtClean="0"/>
              <a:t>Consideration is given to consumer rights, unfair pricing and ethics in advertising</a:t>
            </a:r>
            <a:endParaRPr lang="en-US" dirty="0"/>
          </a:p>
        </p:txBody>
      </p:sp>
    </p:spTree>
    <p:extLst>
      <p:ext uri="{BB962C8B-B14F-4D97-AF65-F5344CB8AC3E}">
        <p14:creationId xmlns:p14="http://schemas.microsoft.com/office/powerpoint/2010/main" val="2688175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1281</Words>
  <Application>Microsoft Office PowerPoint</Application>
  <PresentationFormat>On-screen Show (4:3)</PresentationFormat>
  <Paragraphs>62</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Introduction to marketing</vt:lpstr>
      <vt:lpstr>PowerPoint Presentation</vt:lpstr>
      <vt:lpstr>PowerPoint Presentation</vt:lpstr>
      <vt:lpstr>Etymology </vt:lpstr>
      <vt:lpstr>Orientations and philosophies </vt:lpstr>
      <vt:lpstr>Production orientation </vt:lpstr>
      <vt:lpstr>Selling orientation </vt:lpstr>
      <vt:lpstr>Marketing orientation </vt:lpstr>
      <vt:lpstr>Societal marketing concept </vt:lpstr>
      <vt:lpstr>Relationship orientation </vt:lpstr>
      <vt:lpstr>History of marketing thought</vt:lpstr>
      <vt:lpstr>A 'schools of thought' approach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marketing</dc:title>
  <dc:creator>Windows User</dc:creator>
  <cp:lastModifiedBy>Windows User</cp:lastModifiedBy>
  <cp:revision>12</cp:revision>
  <dcterms:created xsi:type="dcterms:W3CDTF">2020-04-02T09:00:28Z</dcterms:created>
  <dcterms:modified xsi:type="dcterms:W3CDTF">2020-04-02T09:47:02Z</dcterms:modified>
</cp:coreProperties>
</file>